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0" r:id="rId3"/>
    <p:sldId id="275" r:id="rId4"/>
    <p:sldId id="259" r:id="rId5"/>
    <p:sldId id="258" r:id="rId6"/>
    <p:sldId id="261" r:id="rId7"/>
    <p:sldId id="262" r:id="rId8"/>
    <p:sldId id="264" r:id="rId9"/>
    <p:sldId id="265" r:id="rId10"/>
    <p:sldId id="266" r:id="rId11"/>
    <p:sldId id="273" r:id="rId12"/>
    <p:sldId id="267" r:id="rId13"/>
    <p:sldId id="268" r:id="rId14"/>
    <p:sldId id="270" r:id="rId15"/>
    <p:sldId id="271" r:id="rId16"/>
    <p:sldId id="272" r:id="rId17"/>
    <p:sldId id="274" r:id="rId18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246" y="96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4/30/2023 am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14225EAA-8B2C-44C8-9466-7EB871EA6C5A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4/30/2023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2188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7" tIns="48329" rIns="96657" bIns="4832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1A4B206C-DD24-4856-B92A-31B5A7557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5-00332_grey-bar.png"/>
          <p:cNvPicPr>
            <a:picLocks noChangeAspect="1"/>
          </p:cNvPicPr>
          <p:nvPr/>
        </p:nvPicPr>
        <p:blipFill>
          <a:blip r:embed="rId3" cstate="screen"/>
          <a:srcRect t="93333"/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1735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" name="Picture 24" descr="C:\Program Files\Microsoft Resource DVD Artwork\DVD_ART\Artwork_Imagery\Shapes and Graphics\Line\faded white line.pn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-238125" y="5623686"/>
            <a:ext cx="8696325" cy="190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98373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769303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5-00332_grey-bar.png"/>
          <p:cNvPicPr>
            <a:picLocks noChangeAspect="1"/>
          </p:cNvPicPr>
          <p:nvPr/>
        </p:nvPicPr>
        <p:blipFill>
          <a:blip r:embed="rId2" cstate="screen"/>
          <a:srcRect t="93333"/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832356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0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24" descr="C:\Program Files\Microsoft Resource DVD Artwork\DVD_ART\Artwork_Imagery\Shapes and Graphics\Line\faded white line.pn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-238125" y="5623432"/>
            <a:ext cx="8696325" cy="19050"/>
          </a:xfrm>
          <a:prstGeom prst="rect">
            <a:avLst/>
          </a:prstGeom>
          <a:noFill/>
        </p:spPr>
      </p:pic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072886" y="4572000"/>
            <a:ext cx="7690114" cy="1066800"/>
          </a:xfrm>
          <a:effectLst>
            <a:reflection blurRad="6350" stA="52000" endA="300" endPos="35000" dir="5400000" sy="-100000" algn="bl" rotWithShape="0"/>
          </a:effectLst>
        </p:spPr>
        <p:txBody>
          <a:bodyPr anchor="t" anchorCtr="0">
            <a:noAutofit/>
            <a:scene3d>
              <a:camera prst="orthographicFront"/>
              <a:lightRig rig="flat" dir="t"/>
            </a:scene3d>
            <a:sp3d>
              <a:contourClr>
                <a:schemeClr val="accent4">
                  <a:lumMod val="50000"/>
                </a:schemeClr>
              </a:contourClr>
            </a:sp3d>
          </a:bodyPr>
          <a:lstStyle>
            <a:lvl1pPr marL="0" indent="0" algn="r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234634007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5-00332_grey-bar.png"/>
          <p:cNvPicPr>
            <a:picLocks noChangeAspect="1"/>
          </p:cNvPicPr>
          <p:nvPr/>
        </p:nvPicPr>
        <p:blipFill>
          <a:blip r:embed="rId2" cstate="screen"/>
          <a:srcRect t="93333"/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832356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0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24" descr="C:\Program Files\Microsoft Resource DVD Artwork\DVD_ART\Artwork_Imagery\Shapes and Graphics\Line\faded white line.pn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-238125" y="5623432"/>
            <a:ext cx="8696325" cy="19050"/>
          </a:xfrm>
          <a:prstGeom prst="rect">
            <a:avLst/>
          </a:prstGeom>
          <a:noFill/>
        </p:spPr>
      </p:pic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072886" y="4572000"/>
            <a:ext cx="7690114" cy="1066800"/>
          </a:xfrm>
          <a:effectLst>
            <a:reflection blurRad="6350" stA="52000" endA="300" endPos="35000" dir="5400000" sy="-100000" algn="bl" rotWithShape="0"/>
          </a:effectLst>
        </p:spPr>
        <p:txBody>
          <a:bodyPr anchor="t" anchorCtr="0">
            <a:noAutofit/>
            <a:scene3d>
              <a:camera prst="orthographicFront"/>
              <a:lightRig rig="flat" dir="t"/>
            </a:scene3d>
            <a:sp3d>
              <a:contourClr>
                <a:schemeClr val="accent4">
                  <a:lumMod val="50000"/>
                </a:schemeClr>
              </a:contourClr>
            </a:sp3d>
          </a:bodyPr>
          <a:lstStyle>
            <a:lvl1pPr marL="0" indent="0" algn="r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127246014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843404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767070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402898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66097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62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789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684035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1354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hf hdr="0" ft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chemeClr val="accent2">
                  <a:lumMod val="50000"/>
                </a:schemeClr>
              </a:gs>
              <a:gs pos="36000">
                <a:schemeClr val="accent2">
                  <a:lumMod val="75000"/>
                </a:schemeClr>
              </a:gs>
              <a:gs pos="86000">
                <a:schemeClr val="accent2">
                  <a:lumMod val="50000"/>
                </a:schemeClr>
              </a:gs>
            </a:gsLst>
            <a:lin ang="5400000" scaled="0"/>
            <a:tileRect/>
          </a:gradFill>
          <a:effectLst/>
          <a:latin typeface="+mj-lt"/>
          <a:ea typeface="+mn-ea"/>
          <a:cs typeface="Arial" charset="0"/>
        </a:defRPr>
      </a:lvl1pPr>
    </p:titleStyle>
    <p:bodyStyle>
      <a:lvl1pPr marL="460375" indent="-4603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854075" indent="-39370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258888" indent="-404813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55763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4pPr>
      <a:lvl5pPr marL="1941513" indent="-4000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spAutoFit/>
          </a:bodyPr>
          <a:lstStyle/>
          <a:p>
            <a:r>
              <a:rPr lang="en-US" dirty="0">
                <a:effectLst/>
              </a:rPr>
              <a:t>Paul’s First Prayer For The Ephesians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1735"/>
            <a:ext cx="7681913" cy="498598"/>
          </a:xfrm>
        </p:spPr>
        <p:txBody>
          <a:bodyPr>
            <a:spAutoFit/>
          </a:bodyPr>
          <a:lstStyle/>
          <a:p>
            <a:r>
              <a:rPr lang="en-US" sz="3600" dirty="0"/>
              <a:t>Ephesians 1:15-20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algn="r"/>
            <a:fld id="{B6B77DCA-565E-40BD-807B-F1812FB3C3F1}" type="slidenum">
              <a:rPr lang="en-US" smtClean="0"/>
              <a:pPr algn="r"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3813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u="sng" dirty="0">
                <a:solidFill>
                  <a:schemeClr val="bg2"/>
                </a:solidFill>
              </a:rPr>
              <a:t>That they may know</a:t>
            </a:r>
            <a:r>
              <a:rPr lang="en-US" sz="3200" b="1" dirty="0">
                <a:solidFill>
                  <a:schemeClr val="bg2"/>
                </a:solidFill>
              </a:rPr>
              <a:t> </a:t>
            </a:r>
            <a:r>
              <a:rPr lang="en-US" sz="3200" i="1" dirty="0">
                <a:solidFill>
                  <a:schemeClr val="bg2"/>
                </a:solidFill>
              </a:rPr>
              <a:t>“</a:t>
            </a:r>
            <a:r>
              <a:rPr lang="en-US" sz="3200" b="1" i="1" dirty="0">
                <a:solidFill>
                  <a:schemeClr val="bg2"/>
                </a:solidFill>
              </a:rPr>
              <a:t>What is the </a:t>
            </a:r>
            <a:r>
              <a:rPr lang="en-US" sz="3600" b="1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HOPE</a:t>
            </a:r>
            <a:r>
              <a:rPr lang="en-US" sz="3200" b="1" i="1" dirty="0">
                <a:solidFill>
                  <a:schemeClr val="bg2"/>
                </a:solidFill>
              </a:rPr>
              <a:t> of His calling</a:t>
            </a:r>
            <a:r>
              <a:rPr lang="en-US" sz="3200" i="1" dirty="0">
                <a:solidFill>
                  <a:schemeClr val="bg2"/>
                </a:solidFill>
              </a:rPr>
              <a:t>.”</a:t>
            </a:r>
            <a:r>
              <a:rPr lang="en-US" sz="3200" b="1" dirty="0">
                <a:solidFill>
                  <a:schemeClr val="bg2"/>
                </a:solidFill>
              </a:rPr>
              <a:t> (1:18)</a:t>
            </a:r>
          </a:p>
          <a:p>
            <a:r>
              <a:rPr lang="en-US" sz="3200" dirty="0"/>
              <a:t>The word </a:t>
            </a:r>
            <a:r>
              <a:rPr lang="en-US" sz="3200" i="1" dirty="0"/>
              <a:t>“</a:t>
            </a:r>
            <a:r>
              <a:rPr lang="en-US" sz="3200" b="1" i="1" dirty="0"/>
              <a:t>hope</a:t>
            </a:r>
            <a:r>
              <a:rPr lang="en-US" sz="3200" i="1" dirty="0"/>
              <a:t>” </a:t>
            </a:r>
            <a:r>
              <a:rPr lang="en-US" sz="3200" dirty="0"/>
              <a:t>means “desire with expectation”</a:t>
            </a:r>
          </a:p>
          <a:p>
            <a:r>
              <a:rPr lang="en-US" sz="3200" dirty="0"/>
              <a:t>What is the expectant desire of this </a:t>
            </a:r>
            <a:r>
              <a:rPr lang="en-US" sz="3200" i="1" dirty="0"/>
              <a:t>“</a:t>
            </a:r>
            <a:r>
              <a:rPr lang="en-US" sz="3200" b="1" i="1" dirty="0"/>
              <a:t>calling</a:t>
            </a:r>
            <a:r>
              <a:rPr lang="en-US" sz="3200" i="1" dirty="0"/>
              <a:t>” </a:t>
            </a:r>
            <a:r>
              <a:rPr lang="en-US" sz="3200" dirty="0"/>
              <a:t>by God?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Place of HOPE. Romans 8:24-25; </a:t>
            </a:r>
            <a:br>
              <a:rPr lang="en-US" sz="3200" dirty="0"/>
            </a:br>
            <a:r>
              <a:rPr lang="en-US" sz="3200" dirty="0"/>
              <a:t>Philippians 3:14, 20-21; 2 Peter 1:10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algn="r"/>
            <a:fld id="{B6B77DCA-565E-40BD-807B-F1812FB3C3F1}" type="slidenum">
              <a:rPr lang="en-US" smtClean="0"/>
              <a:pPr algn="r"/>
              <a:t>10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470AD4B-D9A8-739B-5281-8242F5044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043" y="228600"/>
            <a:ext cx="7324726" cy="1329595"/>
          </a:xfrm>
        </p:spPr>
        <p:txBody>
          <a:bodyPr wrap="square">
            <a:spAutoFit/>
          </a:bodyPr>
          <a:lstStyle/>
          <a:p>
            <a:pPr algn="l"/>
            <a:r>
              <a:rPr lang="en-US" b="1" dirty="0">
                <a:effectLst/>
              </a:rPr>
              <a:t>Paul’s Prayer For The Ephesians</a:t>
            </a:r>
            <a:br>
              <a:rPr lang="en-US" b="1" dirty="0"/>
            </a:br>
            <a:r>
              <a:rPr lang="en-US" cap="none" dirty="0" err="1"/>
              <a:t>E</a:t>
            </a:r>
            <a:r>
              <a:rPr lang="en-US" b="0" cap="none" dirty="0" err="1">
                <a:effectLst/>
              </a:rPr>
              <a:t>phesians</a:t>
            </a:r>
            <a:r>
              <a:rPr lang="en-US" b="0" dirty="0">
                <a:effectLst/>
              </a:rPr>
              <a:t> 1:15-20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u="sng" dirty="0">
                <a:solidFill>
                  <a:schemeClr val="bg2"/>
                </a:solidFill>
              </a:rPr>
              <a:t>That they may know</a:t>
            </a:r>
            <a:r>
              <a:rPr lang="en-US" sz="3200" dirty="0">
                <a:solidFill>
                  <a:schemeClr val="bg2"/>
                </a:solidFill>
              </a:rPr>
              <a:t> </a:t>
            </a:r>
            <a:r>
              <a:rPr lang="en-US" sz="3200" i="1" dirty="0">
                <a:solidFill>
                  <a:schemeClr val="bg2"/>
                </a:solidFill>
              </a:rPr>
              <a:t>“</a:t>
            </a:r>
            <a:r>
              <a:rPr lang="en-US" sz="3200" b="1" i="1" dirty="0">
                <a:solidFill>
                  <a:schemeClr val="bg2"/>
                </a:solidFill>
              </a:rPr>
              <a:t>What is the </a:t>
            </a:r>
            <a:r>
              <a:rPr lang="en-US" sz="3600" b="1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HOPE </a:t>
            </a:r>
            <a:r>
              <a:rPr lang="en-US" sz="3200" b="1" i="1" dirty="0">
                <a:solidFill>
                  <a:schemeClr val="bg2"/>
                </a:solidFill>
              </a:rPr>
              <a:t>of His calling</a:t>
            </a:r>
            <a:r>
              <a:rPr lang="en-US" sz="3200" i="1" dirty="0">
                <a:solidFill>
                  <a:schemeClr val="bg2"/>
                </a:solidFill>
              </a:rPr>
              <a:t>.”</a:t>
            </a:r>
            <a:r>
              <a:rPr lang="en-US" sz="3200" b="1" dirty="0">
                <a:solidFill>
                  <a:schemeClr val="bg2"/>
                </a:solidFill>
              </a:rPr>
              <a:t> (1:18)</a:t>
            </a:r>
          </a:p>
          <a:p>
            <a:pPr>
              <a:buNone/>
            </a:pPr>
            <a:endParaRPr lang="en-US" b="1" i="1" dirty="0"/>
          </a:p>
          <a:p>
            <a:pPr>
              <a:buFont typeface="Wingdings" pitchFamily="2" charset="2"/>
              <a:buChar char="Ø"/>
            </a:pPr>
            <a:r>
              <a:rPr lang="en-US" sz="3600" dirty="0"/>
              <a:t>Paul has already revealed some of this hope in verses 4-5.</a:t>
            </a:r>
          </a:p>
          <a:p>
            <a:pPr lvl="1"/>
            <a:r>
              <a:rPr lang="en-US" sz="3200" dirty="0"/>
              <a:t>To be holy and without blemish.</a:t>
            </a:r>
          </a:p>
          <a:p>
            <a:pPr lvl="1"/>
            <a:r>
              <a:rPr lang="en-US" sz="3200" dirty="0"/>
              <a:t>To be adopted as sons through Jesus Christ.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/>
              <a:t> Paul will reveal more about it later in the epistle. cf. Ephesians 2:19-22; 5:26-27</a:t>
            </a:r>
            <a:endParaRPr lang="en-US" sz="36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algn="r"/>
            <a:fld id="{B6B77DCA-565E-40BD-807B-F1812FB3C3F1}" type="slidenum">
              <a:rPr lang="en-US" smtClean="0"/>
              <a:pPr algn="r"/>
              <a:t>11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C83A5AA-8627-7483-39AF-20810E9AD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043" y="228600"/>
            <a:ext cx="7324726" cy="1329595"/>
          </a:xfrm>
        </p:spPr>
        <p:txBody>
          <a:bodyPr wrap="square">
            <a:spAutoFit/>
          </a:bodyPr>
          <a:lstStyle/>
          <a:p>
            <a:pPr algn="l"/>
            <a:r>
              <a:rPr lang="en-US" b="1" dirty="0">
                <a:effectLst/>
              </a:rPr>
              <a:t>Paul’s Prayer For The Ephesians</a:t>
            </a:r>
            <a:br>
              <a:rPr lang="en-US" b="1" dirty="0"/>
            </a:br>
            <a:r>
              <a:rPr lang="en-US" cap="none" dirty="0" err="1"/>
              <a:t>E</a:t>
            </a:r>
            <a:r>
              <a:rPr lang="en-US" b="0" cap="none" dirty="0" err="1">
                <a:effectLst/>
              </a:rPr>
              <a:t>phesians</a:t>
            </a:r>
            <a:r>
              <a:rPr lang="en-US" b="0" dirty="0">
                <a:effectLst/>
              </a:rPr>
              <a:t> 1:15-20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146" y="1804547"/>
            <a:ext cx="8458200" cy="3453253"/>
          </a:xfrm>
        </p:spPr>
        <p:txBody>
          <a:bodyPr>
            <a:spAutoFit/>
          </a:bodyPr>
          <a:lstStyle/>
          <a:p>
            <a:pPr marL="571500" indent="-514350">
              <a:buNone/>
            </a:pPr>
            <a:r>
              <a:rPr lang="en-US" sz="3200" b="1" u="sng" dirty="0">
                <a:solidFill>
                  <a:schemeClr val="bg2"/>
                </a:solidFill>
              </a:rPr>
              <a:t>That they may know </a:t>
            </a:r>
            <a:r>
              <a:rPr lang="en-US" sz="3200" b="1" dirty="0">
                <a:solidFill>
                  <a:schemeClr val="bg2"/>
                </a:solidFill>
              </a:rPr>
              <a:t>the </a:t>
            </a:r>
            <a:r>
              <a:rPr lang="en-US" sz="3200" b="1" i="1" dirty="0">
                <a:solidFill>
                  <a:schemeClr val="bg2"/>
                </a:solidFill>
              </a:rPr>
              <a:t>“</a:t>
            </a:r>
            <a:r>
              <a:rPr lang="en-US" sz="3600" b="1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RICHES</a:t>
            </a:r>
            <a:r>
              <a:rPr lang="en-US" sz="3200" b="1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i="1" dirty="0">
                <a:solidFill>
                  <a:schemeClr val="bg2"/>
                </a:solidFill>
              </a:rPr>
              <a:t>of the glory of </a:t>
            </a:r>
            <a:r>
              <a:rPr lang="en-US" sz="3200" b="1" i="1" u="sng" dirty="0">
                <a:solidFill>
                  <a:schemeClr val="bg2"/>
                </a:solidFill>
              </a:rPr>
              <a:t>His</a:t>
            </a:r>
            <a:r>
              <a:rPr lang="en-US" sz="3200" b="1" i="1" dirty="0">
                <a:solidFill>
                  <a:schemeClr val="bg2"/>
                </a:solidFill>
              </a:rPr>
              <a:t> inheritance</a:t>
            </a:r>
            <a:r>
              <a:rPr lang="en-US" sz="3200" i="1" dirty="0">
                <a:solidFill>
                  <a:schemeClr val="bg2"/>
                </a:solidFill>
              </a:rPr>
              <a:t>.”</a:t>
            </a:r>
            <a:r>
              <a:rPr lang="en-US" sz="3200" b="1" dirty="0">
                <a:solidFill>
                  <a:schemeClr val="bg2"/>
                </a:solidFill>
              </a:rPr>
              <a:t> (1:18)</a:t>
            </a:r>
          </a:p>
          <a:p>
            <a:pPr marL="715518" indent="-514350"/>
            <a:r>
              <a:rPr lang="en-US" sz="3200" dirty="0"/>
              <a:t>God is glorified in His heritage … </a:t>
            </a:r>
            <a:br>
              <a:rPr lang="en-US" sz="3200" dirty="0"/>
            </a:br>
            <a:r>
              <a:rPr lang="en-US" sz="3200" dirty="0"/>
              <a:t>Ephesians 1:11</a:t>
            </a:r>
          </a:p>
          <a:p>
            <a:pPr marL="715518" indent="-514350"/>
            <a:r>
              <a:rPr lang="en-US" sz="3200" dirty="0"/>
              <a:t>Saints are counted by God as great riches or wealth. cf. 1 Peter 2:9-10</a:t>
            </a:r>
          </a:p>
          <a:p>
            <a:pPr marL="571500" indent="-514350"/>
            <a:r>
              <a:rPr lang="en-US" sz="3200" dirty="0"/>
              <a:t>Inheritance. </a:t>
            </a:r>
            <a:r>
              <a:rPr lang="en-US" sz="3200" i="1" dirty="0"/>
              <a:t>“fellow heirs.” </a:t>
            </a:r>
            <a:r>
              <a:rPr lang="en-US" sz="3200" dirty="0"/>
              <a:t>Ephesians 2:12-13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algn="r"/>
            <a:fld id="{B6B77DCA-565E-40BD-807B-F1812FB3C3F1}" type="slidenum">
              <a:rPr lang="en-US" smtClean="0"/>
              <a:pPr algn="r"/>
              <a:t>12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112FEF2-3272-A1AF-2BF0-1169919EC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043" y="228600"/>
            <a:ext cx="7324726" cy="1329595"/>
          </a:xfrm>
        </p:spPr>
        <p:txBody>
          <a:bodyPr wrap="square">
            <a:spAutoFit/>
          </a:bodyPr>
          <a:lstStyle/>
          <a:p>
            <a:pPr algn="l"/>
            <a:r>
              <a:rPr lang="en-US" b="1" dirty="0">
                <a:effectLst/>
              </a:rPr>
              <a:t>Paul’s Prayer For The Ephesians</a:t>
            </a:r>
            <a:br>
              <a:rPr lang="en-US" b="1" dirty="0"/>
            </a:br>
            <a:r>
              <a:rPr lang="en-US" cap="none" dirty="0" err="1"/>
              <a:t>E</a:t>
            </a:r>
            <a:r>
              <a:rPr lang="en-US" b="0" cap="none" dirty="0" err="1">
                <a:effectLst/>
              </a:rPr>
              <a:t>phesians</a:t>
            </a:r>
            <a:r>
              <a:rPr lang="en-US" b="0" dirty="0">
                <a:effectLst/>
              </a:rPr>
              <a:t> 1:15-20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74221"/>
            <a:ext cx="8991600" cy="5207579"/>
          </a:xfr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800" b="1" u="sng" dirty="0">
                <a:solidFill>
                  <a:schemeClr val="bg2"/>
                </a:solidFill>
              </a:rPr>
              <a:t>That they may know </a:t>
            </a:r>
            <a:r>
              <a:rPr lang="en-US" sz="2800" b="1" dirty="0">
                <a:solidFill>
                  <a:schemeClr val="bg2"/>
                </a:solidFill>
              </a:rPr>
              <a:t>the</a:t>
            </a:r>
            <a:r>
              <a:rPr lang="en-US" sz="2800" dirty="0">
                <a:solidFill>
                  <a:schemeClr val="bg2"/>
                </a:solidFill>
              </a:rPr>
              <a:t> </a:t>
            </a:r>
            <a:r>
              <a:rPr lang="en-US" sz="2800" i="1" dirty="0">
                <a:solidFill>
                  <a:schemeClr val="bg2"/>
                </a:solidFill>
              </a:rPr>
              <a:t>“</a:t>
            </a:r>
            <a:r>
              <a:rPr lang="en-US" sz="2800" b="1" i="1" dirty="0">
                <a:solidFill>
                  <a:schemeClr val="bg2"/>
                </a:solidFill>
              </a:rPr>
              <a:t>exceeding greatness of His </a:t>
            </a:r>
            <a:r>
              <a:rPr lang="en-US" b="1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</a:t>
            </a:r>
            <a:r>
              <a:rPr lang="en-US" sz="2800" i="1" dirty="0">
                <a:solidFill>
                  <a:schemeClr val="bg2"/>
                </a:solidFill>
              </a:rPr>
              <a:t>.”</a:t>
            </a:r>
            <a:r>
              <a:rPr lang="en-US" sz="2800" b="1" dirty="0">
                <a:solidFill>
                  <a:schemeClr val="bg2"/>
                </a:solidFill>
              </a:rPr>
              <a:t> (1:19-20; 3:7, 20)</a:t>
            </a:r>
          </a:p>
          <a:p>
            <a:pPr>
              <a:spcBef>
                <a:spcPts val="0"/>
              </a:spcBef>
            </a:pPr>
            <a:r>
              <a:rPr lang="en-US" dirty="0"/>
              <a:t>Paul gives an example in Ephesians 2:1-6</a:t>
            </a:r>
          </a:p>
          <a:p>
            <a:pPr lvl="1">
              <a:spcBef>
                <a:spcPts val="0"/>
              </a:spcBef>
            </a:pPr>
            <a:r>
              <a:rPr lang="en-US" dirty="0"/>
              <a:t>We who were </a:t>
            </a:r>
            <a:r>
              <a:rPr lang="en-US" i="1" dirty="0">
                <a:solidFill>
                  <a:schemeClr val="bg2"/>
                </a:solidFill>
              </a:rPr>
              <a:t>“</a:t>
            </a:r>
            <a:r>
              <a:rPr lang="en-US" b="1" i="1" dirty="0">
                <a:solidFill>
                  <a:schemeClr val="bg2"/>
                </a:solidFill>
              </a:rPr>
              <a:t>dead in trespasses</a:t>
            </a:r>
            <a:r>
              <a:rPr lang="en-US" i="1" dirty="0">
                <a:solidFill>
                  <a:schemeClr val="bg2"/>
                </a:solidFill>
              </a:rPr>
              <a:t>”</a:t>
            </a:r>
            <a:r>
              <a:rPr lang="en-US" b="1" dirty="0">
                <a:solidFill>
                  <a:schemeClr val="bg2"/>
                </a:solidFill>
              </a:rPr>
              <a:t> (2:1-3) </a:t>
            </a:r>
            <a:r>
              <a:rPr lang="en-US" dirty="0"/>
              <a:t>were </a:t>
            </a:r>
            <a:r>
              <a:rPr lang="en-US" i="1" dirty="0">
                <a:solidFill>
                  <a:schemeClr val="bg2"/>
                </a:solidFill>
              </a:rPr>
              <a:t>“</a:t>
            </a:r>
            <a:r>
              <a:rPr lang="en-US" b="1" i="1" dirty="0">
                <a:solidFill>
                  <a:schemeClr val="bg2"/>
                </a:solidFill>
              </a:rPr>
              <a:t>made alive</a:t>
            </a:r>
            <a:r>
              <a:rPr lang="en-US" i="1" dirty="0">
                <a:solidFill>
                  <a:schemeClr val="bg2"/>
                </a:solidFill>
              </a:rPr>
              <a:t>”</a:t>
            </a:r>
            <a:r>
              <a:rPr lang="en-US" b="1" dirty="0">
                <a:solidFill>
                  <a:schemeClr val="bg2"/>
                </a:solidFill>
              </a:rPr>
              <a:t> (4-5) and</a:t>
            </a:r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i="1" dirty="0">
                <a:solidFill>
                  <a:schemeClr val="bg2"/>
                </a:solidFill>
              </a:rPr>
              <a:t>“</a:t>
            </a:r>
            <a:r>
              <a:rPr lang="en-US" b="1" i="1" dirty="0">
                <a:solidFill>
                  <a:schemeClr val="bg2"/>
                </a:solidFill>
              </a:rPr>
              <a:t>raised up</a:t>
            </a:r>
            <a:r>
              <a:rPr lang="en-US" i="1" dirty="0">
                <a:solidFill>
                  <a:schemeClr val="bg2"/>
                </a:solidFill>
              </a:rPr>
              <a:t>”</a:t>
            </a:r>
            <a:r>
              <a:rPr lang="en-US" dirty="0">
                <a:solidFill>
                  <a:schemeClr val="bg2"/>
                </a:solidFill>
              </a:rPr>
              <a:t> </a:t>
            </a:r>
            <a:r>
              <a:rPr lang="en-US" b="1" dirty="0">
                <a:solidFill>
                  <a:schemeClr val="bg2"/>
                </a:solidFill>
              </a:rPr>
              <a:t>(6)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dirty="0"/>
              <a:t>Those in Christ were </a:t>
            </a:r>
            <a:r>
              <a:rPr lang="en-US" u="sng" dirty="0"/>
              <a:t>spiritually dead</a:t>
            </a:r>
            <a:r>
              <a:rPr lang="en-US" dirty="0"/>
              <a:t>, have been made </a:t>
            </a:r>
            <a:r>
              <a:rPr lang="en-US" u="sng" dirty="0"/>
              <a:t>spiritually alive</a:t>
            </a:r>
            <a:r>
              <a:rPr lang="en-US" dirty="0"/>
              <a:t>. cf. Colossians 2:12-13;</a:t>
            </a:r>
            <a:br>
              <a:rPr lang="en-US" dirty="0"/>
            </a:br>
            <a:r>
              <a:rPr lang="en-US" dirty="0"/>
              <a:t>cf. Matthew 22:29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dirty="0"/>
              <a:t>Which is easier? Matthew 9:2-8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dirty="0"/>
              <a:t>Just as God raised Jesus from the dead.</a:t>
            </a:r>
            <a:br>
              <a:rPr lang="en-US" sz="2400" dirty="0"/>
            </a:br>
            <a:br>
              <a:rPr lang="en-US" sz="2400" dirty="0"/>
            </a:br>
            <a:r>
              <a:rPr lang="en-US" sz="3600" b="1" dirty="0">
                <a:solidFill>
                  <a:schemeClr val="bg2"/>
                </a:solidFill>
              </a:rPr>
              <a:t>G</a:t>
            </a:r>
            <a:r>
              <a:rPr lang="en-US" b="1" dirty="0">
                <a:solidFill>
                  <a:schemeClr val="bg2"/>
                </a:solidFill>
              </a:rPr>
              <a:t>od’s power seen in both. Romans 6:3-4</a:t>
            </a:r>
            <a:endParaRPr lang="en-US" sz="2400" b="1" dirty="0">
              <a:solidFill>
                <a:schemeClr val="bg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algn="r"/>
            <a:fld id="{B6B77DCA-565E-40BD-807B-F1812FB3C3F1}" type="slidenum">
              <a:rPr lang="en-US" smtClean="0"/>
              <a:pPr algn="r"/>
              <a:t>13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F2BBB30-906F-C9EE-863B-FA35144D7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043" y="228600"/>
            <a:ext cx="7324726" cy="1329595"/>
          </a:xfrm>
        </p:spPr>
        <p:txBody>
          <a:bodyPr wrap="square">
            <a:spAutoFit/>
          </a:bodyPr>
          <a:lstStyle/>
          <a:p>
            <a:pPr algn="l"/>
            <a:r>
              <a:rPr lang="en-US" b="1" dirty="0">
                <a:effectLst/>
              </a:rPr>
              <a:t>Paul’s Prayer For The Ephesians</a:t>
            </a:r>
            <a:br>
              <a:rPr lang="en-US" b="1" dirty="0"/>
            </a:br>
            <a:r>
              <a:rPr lang="en-US" cap="none" dirty="0" err="1"/>
              <a:t>E</a:t>
            </a:r>
            <a:r>
              <a:rPr lang="en-US" b="0" cap="none" dirty="0" err="1">
                <a:effectLst/>
              </a:rPr>
              <a:t>phesians</a:t>
            </a:r>
            <a:r>
              <a:rPr lang="en-US" b="0" dirty="0">
                <a:effectLst/>
              </a:rPr>
              <a:t> 1:15-20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2168"/>
            <a:ext cx="8229600" cy="3207032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u="sng" dirty="0">
                <a:solidFill>
                  <a:schemeClr val="bg2"/>
                </a:solidFill>
              </a:rPr>
              <a:t>That </a:t>
            </a:r>
            <a:r>
              <a:rPr lang="en-US" sz="3600" b="1" u="sng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</a:t>
            </a:r>
            <a:r>
              <a:rPr lang="en-US" sz="3600" b="1" u="sng" dirty="0">
                <a:solidFill>
                  <a:schemeClr val="bg2"/>
                </a:solidFill>
              </a:rPr>
              <a:t> might know</a:t>
            </a:r>
            <a:r>
              <a:rPr lang="en-US" sz="3600" b="1" dirty="0">
                <a:solidFill>
                  <a:schemeClr val="bg2"/>
                </a:solidFill>
              </a:rPr>
              <a:t>:</a:t>
            </a:r>
          </a:p>
          <a:p>
            <a:pPr lvl="1" defTabSz="974725"/>
            <a:r>
              <a:rPr lang="en-US" sz="4000" dirty="0"/>
              <a:t>God.</a:t>
            </a:r>
          </a:p>
          <a:p>
            <a:pPr lvl="1" defTabSz="974725"/>
            <a:r>
              <a:rPr lang="en-US" sz="4000" dirty="0"/>
              <a:t>The hope of God’s calling.</a:t>
            </a:r>
          </a:p>
          <a:p>
            <a:pPr lvl="1" defTabSz="974725"/>
            <a:r>
              <a:rPr lang="en-US" sz="4000" dirty="0"/>
              <a:t>The riches of God’s inheritance.</a:t>
            </a:r>
          </a:p>
          <a:p>
            <a:pPr lvl="1" defTabSz="974725"/>
            <a:r>
              <a:rPr lang="en-US" sz="4000" dirty="0"/>
              <a:t>The power of God.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algn="r"/>
            <a:fld id="{B6B77DCA-565E-40BD-807B-F1812FB3C3F1}" type="slidenum">
              <a:rPr lang="en-US" smtClean="0"/>
              <a:pPr algn="r"/>
              <a:t>14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591D52E-C740-7A4E-602C-63281AD1E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043" y="228600"/>
            <a:ext cx="7324726" cy="1329595"/>
          </a:xfrm>
        </p:spPr>
        <p:txBody>
          <a:bodyPr wrap="square">
            <a:spAutoFit/>
          </a:bodyPr>
          <a:lstStyle/>
          <a:p>
            <a:pPr algn="l"/>
            <a:r>
              <a:rPr lang="en-US" b="1" dirty="0">
                <a:effectLst/>
              </a:rPr>
              <a:t>Paul’s Prayer For The Ephesians</a:t>
            </a:r>
            <a:br>
              <a:rPr lang="en-US" b="1" dirty="0"/>
            </a:br>
            <a:r>
              <a:rPr lang="en-US" cap="none" dirty="0" err="1"/>
              <a:t>E</a:t>
            </a:r>
            <a:r>
              <a:rPr lang="en-US" b="0" cap="none" dirty="0" err="1">
                <a:effectLst/>
              </a:rPr>
              <a:t>phesians</a:t>
            </a:r>
            <a:r>
              <a:rPr lang="en-US" b="0" dirty="0">
                <a:effectLst/>
              </a:rPr>
              <a:t> 1:15-20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6377940" cy="664797"/>
          </a:xfrm>
        </p:spPr>
        <p:txBody>
          <a:bodyPr>
            <a:spAutoFit/>
          </a:bodyPr>
          <a:lstStyle/>
          <a:p>
            <a:r>
              <a:rPr lang="en-US" b="1" dirty="0">
                <a:effectLst/>
              </a:rPr>
              <a:t>Paul’s Prayer For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07032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u="sng" dirty="0">
                <a:solidFill>
                  <a:schemeClr val="bg2"/>
                </a:solidFill>
              </a:rPr>
              <a:t>That </a:t>
            </a:r>
            <a:r>
              <a:rPr lang="en-US" sz="3600" b="1" u="sng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</a:t>
            </a:r>
            <a:r>
              <a:rPr lang="en-US" sz="3600" b="1" u="sng" dirty="0">
                <a:solidFill>
                  <a:schemeClr val="bg2"/>
                </a:solidFill>
              </a:rPr>
              <a:t> might know</a:t>
            </a:r>
            <a:r>
              <a:rPr lang="en-US" sz="3600" b="1" dirty="0">
                <a:solidFill>
                  <a:schemeClr val="bg2"/>
                </a:solidFill>
              </a:rPr>
              <a:t>:</a:t>
            </a:r>
          </a:p>
          <a:p>
            <a:pPr lvl="1"/>
            <a:r>
              <a:rPr lang="en-US" sz="4000" dirty="0"/>
              <a:t>God.</a:t>
            </a:r>
          </a:p>
          <a:p>
            <a:pPr lvl="1"/>
            <a:r>
              <a:rPr lang="en-US" sz="4000" dirty="0"/>
              <a:t>The hope of God’s calling.</a:t>
            </a:r>
          </a:p>
          <a:p>
            <a:pPr lvl="1"/>
            <a:r>
              <a:rPr lang="en-US" sz="4000" dirty="0"/>
              <a:t>The riches of God’s inheritance.</a:t>
            </a:r>
          </a:p>
          <a:p>
            <a:pPr lvl="1"/>
            <a:r>
              <a:rPr lang="en-US" sz="4000" dirty="0"/>
              <a:t>The power of God.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algn="r"/>
            <a:fld id="{B6B77DCA-565E-40BD-807B-F1812FB3C3F1}" type="slidenum">
              <a:rPr lang="en-US" smtClean="0"/>
              <a:pPr algn="r"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4195"/>
            <a:ext cx="6377940" cy="664797"/>
          </a:xfrm>
        </p:spPr>
        <p:txBody>
          <a:bodyPr>
            <a:spAutoFit/>
          </a:bodyPr>
          <a:lstStyle/>
          <a:p>
            <a:r>
              <a:rPr lang="en-US" b="1" dirty="0">
                <a:effectLst/>
              </a:rPr>
              <a:t>God’s Desire For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719" y="1481328"/>
            <a:ext cx="8458200" cy="4819781"/>
          </a:xfrm>
        </p:spPr>
        <p:txBody>
          <a:bodyPr>
            <a:spAutoFit/>
          </a:bodyPr>
          <a:lstStyle/>
          <a:p>
            <a:r>
              <a:rPr lang="en-US" sz="3600" dirty="0"/>
              <a:t>That we increase in our understanding, appreciation, and application of these blessings.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NOTE: Before growth can occur, there must be life!</a:t>
            </a:r>
          </a:p>
          <a:p>
            <a:pPr lvl="1"/>
            <a:r>
              <a:rPr lang="en-US" sz="3600" dirty="0">
                <a:solidFill>
                  <a:schemeClr val="bg2"/>
                </a:solidFill>
              </a:rPr>
              <a:t>Have you been </a:t>
            </a:r>
            <a:r>
              <a:rPr lang="en-US" sz="3600" i="1" dirty="0">
                <a:solidFill>
                  <a:schemeClr val="bg2"/>
                </a:solidFill>
              </a:rPr>
              <a:t>“</a:t>
            </a:r>
            <a:r>
              <a:rPr lang="en-US" sz="3600" b="1" i="1" dirty="0">
                <a:solidFill>
                  <a:schemeClr val="bg2"/>
                </a:solidFill>
              </a:rPr>
              <a:t>made alive together with Christ</a:t>
            </a:r>
            <a:r>
              <a:rPr lang="en-US" sz="3600" i="1" dirty="0">
                <a:solidFill>
                  <a:schemeClr val="bg2"/>
                </a:solidFill>
              </a:rPr>
              <a:t>”</a:t>
            </a:r>
            <a:r>
              <a:rPr lang="en-US" sz="3600" b="1" i="1" dirty="0">
                <a:solidFill>
                  <a:schemeClr val="bg2"/>
                </a:solidFill>
              </a:rPr>
              <a:t>?</a:t>
            </a:r>
            <a:r>
              <a:rPr lang="en-US" sz="3600" b="1" dirty="0">
                <a:solidFill>
                  <a:schemeClr val="bg2"/>
                </a:solidFill>
              </a:rPr>
              <a:t> Ephesians 2:5-6; Colossians 2:12-13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algn="r"/>
            <a:fld id="{B6B77DCA-565E-40BD-807B-F1812FB3C3F1}" type="slidenum">
              <a:rPr lang="en-US" smtClean="0"/>
              <a:pPr algn="r"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 bwMode="auto">
          <a:xfrm>
            <a:off x="190500" y="228600"/>
            <a:ext cx="8763000" cy="1200329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4000" b="1" dirty="0">
                <a:solidFill>
                  <a:schemeClr val="bg2"/>
                </a:solidFill>
              </a:rPr>
              <a:t>Have you been</a:t>
            </a:r>
            <a:r>
              <a:rPr lang="en-US" sz="4000" dirty="0">
                <a:solidFill>
                  <a:schemeClr val="bg2"/>
                </a:solidFill>
              </a:rPr>
              <a:t> </a:t>
            </a:r>
            <a:r>
              <a:rPr lang="en-US" sz="4000" i="1" dirty="0">
                <a:solidFill>
                  <a:schemeClr val="bg2"/>
                </a:solidFill>
                <a:effectLst/>
              </a:rPr>
              <a:t>“</a:t>
            </a:r>
            <a:r>
              <a:rPr lang="en-US" sz="4000" b="1" i="1" dirty="0">
                <a:solidFill>
                  <a:schemeClr val="bg2"/>
                </a:solidFill>
                <a:effectLst/>
              </a:rPr>
              <a:t>made alive together with Christ</a:t>
            </a:r>
            <a:r>
              <a:rPr lang="en-US" sz="4000" i="1" dirty="0">
                <a:solidFill>
                  <a:schemeClr val="bg2"/>
                </a:solidFill>
                <a:effectLst/>
              </a:rPr>
              <a:t>”</a:t>
            </a:r>
            <a:r>
              <a:rPr lang="en-US" sz="4000" b="1" i="1" dirty="0">
                <a:solidFill>
                  <a:schemeClr val="bg2"/>
                </a:solidFill>
                <a:effectLst/>
              </a:rPr>
              <a:t>?</a:t>
            </a:r>
            <a:r>
              <a:rPr lang="en-US" sz="4000" b="1" dirty="0">
                <a:solidFill>
                  <a:schemeClr val="bg2"/>
                </a:solidFill>
                <a:effectLst/>
              </a:rPr>
              <a:t> Ephesians 2:5-6; Colossians 2:12-13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276519" y="1752600"/>
            <a:ext cx="8534400" cy="3637919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sz="3600" u="sng" dirty="0"/>
              <a:t>Hear</a:t>
            </a:r>
            <a:r>
              <a:rPr lang="en-US" sz="3600" dirty="0"/>
              <a:t> the Word. Romans 10:17</a:t>
            </a:r>
          </a:p>
          <a:p>
            <a:pPr lvl="1">
              <a:buFontTx/>
              <a:buNone/>
            </a:pPr>
            <a:r>
              <a:rPr lang="en-US" sz="3600" dirty="0"/>
              <a:t>	</a:t>
            </a:r>
            <a:r>
              <a:rPr lang="en-US" sz="3600" u="sng" dirty="0"/>
              <a:t>Believe</a:t>
            </a:r>
            <a:r>
              <a:rPr lang="en-US" sz="3600" dirty="0"/>
              <a:t> the Gospel. Mark 16:16</a:t>
            </a:r>
          </a:p>
          <a:p>
            <a:pPr lvl="1">
              <a:buFontTx/>
              <a:buNone/>
            </a:pPr>
            <a:r>
              <a:rPr lang="en-US" sz="3600" dirty="0"/>
              <a:t>		 </a:t>
            </a:r>
            <a:r>
              <a:rPr lang="en-US" sz="3600" u="sng" dirty="0"/>
              <a:t>Repent</a:t>
            </a:r>
            <a:r>
              <a:rPr lang="en-US" sz="3600" dirty="0"/>
              <a:t>. Acts 2:38</a:t>
            </a:r>
          </a:p>
          <a:p>
            <a:pPr lvl="1">
              <a:buFontTx/>
              <a:buNone/>
            </a:pPr>
            <a:r>
              <a:rPr lang="en-US" sz="3600" dirty="0"/>
              <a:t>			</a:t>
            </a:r>
            <a:r>
              <a:rPr lang="en-US" sz="3600" u="sng" dirty="0"/>
              <a:t>Confess</a:t>
            </a:r>
            <a:r>
              <a:rPr lang="en-US" sz="3600" dirty="0"/>
              <a:t> faith. Acts 8:37</a:t>
            </a:r>
          </a:p>
          <a:p>
            <a:pPr lvl="1">
              <a:buFontTx/>
              <a:buNone/>
            </a:pPr>
            <a:r>
              <a:rPr lang="en-US" sz="3600" dirty="0"/>
              <a:t>			 </a:t>
            </a:r>
            <a:r>
              <a:rPr lang="en-US" sz="3600" u="sng" dirty="0"/>
              <a:t>Be Baptized</a:t>
            </a:r>
            <a:r>
              <a:rPr lang="en-US" sz="3600" dirty="0"/>
              <a:t>. Acts 2:38</a:t>
            </a:r>
          </a:p>
          <a:p>
            <a:pPr lvl="1">
              <a:buFontTx/>
              <a:buNone/>
            </a:pPr>
            <a:r>
              <a:rPr lang="en-US" sz="3600" dirty="0"/>
              <a:t>				</a:t>
            </a:r>
            <a:r>
              <a:rPr lang="en-US" sz="3600" u="sng" dirty="0"/>
              <a:t>Live Faithfully</a:t>
            </a:r>
            <a:r>
              <a:rPr lang="en-US" sz="3600" dirty="0"/>
              <a:t>. Revelation 2:10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algn="r"/>
            <a:fld id="{B6B77DCA-565E-40BD-807B-F1812FB3C3F1}" type="slidenum">
              <a:rPr lang="en-US" smtClean="0"/>
              <a:pPr algn="r"/>
              <a:t>17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306DD28-E42F-4882-A801-BD06258DB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048" y="99612"/>
            <a:ext cx="6610351" cy="609398"/>
          </a:xfrm>
          <a:noFill/>
        </p:spPr>
        <p:txBody>
          <a:bodyPr>
            <a:spAutoFit/>
          </a:bodyPr>
          <a:lstStyle/>
          <a:p>
            <a:r>
              <a:rPr lang="en-US" sz="4400" u="sng" dirty="0">
                <a:effectLst/>
              </a:rPr>
              <a:t>Paul often prays for the saints</a:t>
            </a:r>
            <a:r>
              <a:rPr lang="en-US" sz="4400" dirty="0">
                <a:effectLst/>
              </a:rPr>
              <a:t>. 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957" y="1143000"/>
            <a:ext cx="8686800" cy="5387629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3900" b="1" dirty="0">
                <a:solidFill>
                  <a:schemeClr val="bg2"/>
                </a:solidFill>
              </a:rPr>
              <a:t>Prayer For The Philippians.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3500" dirty="0"/>
              <a:t>Philippians 1:9-11, </a:t>
            </a:r>
            <a:r>
              <a:rPr lang="en-US" sz="3500" i="1" dirty="0"/>
              <a:t>“And this I pray,</a:t>
            </a:r>
          </a:p>
          <a:p>
            <a:pPr marL="880110" indent="-742950">
              <a:spcBef>
                <a:spcPts val="0"/>
              </a:spcBef>
              <a:buFont typeface="+mj-lt"/>
              <a:buAutoNum type="arabicPeriod"/>
            </a:pPr>
            <a:r>
              <a:rPr lang="en-US" sz="3500" i="1" u="sng" dirty="0"/>
              <a:t>That your love may abound</a:t>
            </a:r>
            <a:r>
              <a:rPr lang="en-US" sz="3500" i="1" dirty="0"/>
              <a:t> yet more and more in knowledge and all discernment;</a:t>
            </a:r>
          </a:p>
          <a:p>
            <a:pPr marL="880110" indent="-742950">
              <a:spcBef>
                <a:spcPts val="0"/>
              </a:spcBef>
              <a:buFont typeface="+mj-lt"/>
              <a:buAutoNum type="arabicPeriod"/>
            </a:pPr>
            <a:r>
              <a:rPr lang="en-US" sz="3500" i="1" dirty="0"/>
              <a:t>So </a:t>
            </a:r>
            <a:r>
              <a:rPr lang="en-US" sz="3500" i="1" u="sng" dirty="0"/>
              <a:t>that ye may approve the things that are excellent</a:t>
            </a:r>
            <a:r>
              <a:rPr lang="en-US" sz="3500" i="1" dirty="0"/>
              <a:t>;</a:t>
            </a:r>
          </a:p>
          <a:p>
            <a:pPr marL="880110" indent="-742950">
              <a:spcBef>
                <a:spcPts val="0"/>
              </a:spcBef>
              <a:buFont typeface="+mj-lt"/>
              <a:buAutoNum type="arabicPeriod"/>
            </a:pPr>
            <a:r>
              <a:rPr lang="en-US" sz="3500" i="1" u="sng" dirty="0"/>
              <a:t>That ye may be sincere and void of offence</a:t>
            </a:r>
            <a:r>
              <a:rPr lang="en-US" sz="3500" i="1" dirty="0"/>
              <a:t> unto the day of Christ;</a:t>
            </a:r>
          </a:p>
          <a:p>
            <a:pPr marL="880110" indent="-742950">
              <a:spcBef>
                <a:spcPts val="0"/>
              </a:spcBef>
              <a:buFont typeface="+mj-lt"/>
              <a:buAutoNum type="arabicPeriod"/>
            </a:pPr>
            <a:r>
              <a:rPr lang="en-US" sz="3500" i="1" u="sng" dirty="0"/>
              <a:t>Being filled with the fruits of righteousness</a:t>
            </a:r>
            <a:r>
              <a:rPr lang="en-US" sz="3500" i="1" dirty="0"/>
              <a:t>, which are through Jesus Christ, unto the glory and praise of God.”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algn="r"/>
            <a:fld id="{B6B77DCA-565E-40BD-807B-F1812FB3C3F1}" type="slidenum">
              <a:rPr lang="en-US" smtClean="0"/>
              <a:pPr algn="r"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66481"/>
            <a:ext cx="8991600" cy="5969326"/>
          </a:xfr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3900" b="1" dirty="0">
                <a:solidFill>
                  <a:schemeClr val="bg2"/>
                </a:solidFill>
              </a:rPr>
              <a:t>Prayer For The Colossians.</a:t>
            </a:r>
            <a:endParaRPr lang="en-US" sz="3900" b="1" baseline="0" dirty="0">
              <a:solidFill>
                <a:schemeClr val="bg2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sz="2800" dirty="0"/>
              <a:t>Colossians 1:9-14, </a:t>
            </a:r>
            <a:r>
              <a:rPr lang="en-US" sz="2800" i="1" dirty="0"/>
              <a:t>“For this cause we also, since the day we heard (it), do not cease to pray and make request for you,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800" i="1" u="sng" dirty="0"/>
              <a:t>That ye may be filled with the knowledge of his will</a:t>
            </a:r>
            <a:r>
              <a:rPr lang="en-US" sz="2800" i="1" dirty="0"/>
              <a:t> in all spiritual wisdom and understanding,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800" i="1" dirty="0"/>
              <a:t>To </a:t>
            </a:r>
            <a:r>
              <a:rPr lang="en-US" sz="2800" i="1" u="sng" dirty="0"/>
              <a:t>walk worthily of the Lord unto all pleasing</a:t>
            </a:r>
            <a:r>
              <a:rPr lang="en-US" sz="2800" i="1" dirty="0"/>
              <a:t>, bearing fruit in every good work, and increasing in the knowledge of God;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800" i="1" u="sng" dirty="0"/>
              <a:t>Strengthened with all power</a:t>
            </a:r>
            <a:r>
              <a:rPr lang="en-US" sz="2800" i="1" dirty="0"/>
              <a:t>, according to the might of his glory, unto all patience and longsuffering with joy;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800" i="1" u="sng" dirty="0"/>
              <a:t>Giving thanks unto the Father</a:t>
            </a:r>
            <a:r>
              <a:rPr lang="en-US" sz="2800" i="1" dirty="0"/>
              <a:t>, who made us meet to be partakers of the inheritance of the saints in light; who delivered us out of the power of darkness, and translated us into the kingdom of the Son of his love; in whom we have our redemption, the forgiveness of our sins.”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algn="r"/>
            <a:fld id="{AF20ED65-A090-42B9-9CBA-8C1C21EC0F4E}" type="slidenum">
              <a:rPr lang="en-US" smtClean="0"/>
              <a:pPr algn="r"/>
              <a:t>3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E3C8690-3C5A-4FBD-9FAD-E76BDF6A3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048" y="99612"/>
            <a:ext cx="6610351" cy="609398"/>
          </a:xfrm>
          <a:noFill/>
        </p:spPr>
        <p:txBody>
          <a:bodyPr>
            <a:spAutoFit/>
          </a:bodyPr>
          <a:lstStyle/>
          <a:p>
            <a:r>
              <a:rPr lang="en-US" sz="4400" u="sng" dirty="0">
                <a:effectLst/>
              </a:rPr>
              <a:t>Paul often prays for the saints</a:t>
            </a:r>
            <a:r>
              <a:rPr lang="en-US" sz="4400" dirty="0">
                <a:effectLst/>
              </a:rPr>
              <a:t>. </a:t>
            </a:r>
            <a:endParaRPr lang="en-US" dirty="0"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043" y="228600"/>
            <a:ext cx="7324726" cy="1329595"/>
          </a:xfrm>
        </p:spPr>
        <p:txBody>
          <a:bodyPr wrap="square">
            <a:spAutoFit/>
          </a:bodyPr>
          <a:lstStyle/>
          <a:p>
            <a:pPr algn="l"/>
            <a:r>
              <a:rPr lang="en-US" b="1" dirty="0">
                <a:effectLst/>
              </a:rPr>
              <a:t>Paul’s Prayer For The Ephesians</a:t>
            </a:r>
            <a:br>
              <a:rPr lang="en-US" b="1" dirty="0"/>
            </a:br>
            <a:r>
              <a:rPr lang="en-US" cap="none" dirty="0"/>
              <a:t>E</a:t>
            </a:r>
            <a:r>
              <a:rPr lang="en-US" b="0" cap="none" dirty="0">
                <a:effectLst/>
              </a:rPr>
              <a:t>phesians</a:t>
            </a:r>
            <a:r>
              <a:rPr lang="en-US" b="0" dirty="0">
                <a:effectLst/>
              </a:rPr>
              <a:t> 1:15-20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168640" cy="4481227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dirty="0">
                <a:solidFill>
                  <a:schemeClr val="bg2"/>
                </a:solidFill>
              </a:rPr>
              <a:t>Verses 3-14 </a:t>
            </a:r>
            <a:r>
              <a:rPr lang="en-US" b="1" u="sng" dirty="0">
                <a:solidFill>
                  <a:schemeClr val="bg2"/>
                </a:solidFill>
              </a:rPr>
              <a:t>Seven Spiritual Blessings Named</a:t>
            </a:r>
            <a:r>
              <a:rPr lang="en-US" b="1" dirty="0">
                <a:solidFill>
                  <a:schemeClr val="bg2"/>
                </a:solidFill>
              </a:rPr>
              <a:t>:</a:t>
            </a:r>
          </a:p>
          <a:p>
            <a:pPr marL="514350" indent="-514350">
              <a:buNone/>
            </a:pPr>
            <a:r>
              <a:rPr lang="en-US" dirty="0">
                <a:solidFill>
                  <a:schemeClr val="bg2"/>
                </a:solidFill>
              </a:rPr>
              <a:t>Ephesians 1:4, </a:t>
            </a:r>
            <a:r>
              <a:rPr lang="en-US" i="1" dirty="0">
                <a:solidFill>
                  <a:schemeClr val="bg2"/>
                </a:solidFill>
              </a:rPr>
              <a:t>“He chose us </a:t>
            </a:r>
            <a:r>
              <a:rPr lang="en-US" i="1" u="sng" dirty="0">
                <a:solidFill>
                  <a:schemeClr val="bg2"/>
                </a:solidFill>
              </a:rPr>
              <a:t>in him</a:t>
            </a:r>
            <a:r>
              <a:rPr lang="en-US" i="1" dirty="0">
                <a:solidFill>
                  <a:schemeClr val="bg2"/>
                </a:solidFill>
              </a:rPr>
              <a:t> before the foundation of the world”</a:t>
            </a:r>
          </a:p>
          <a:p>
            <a:pPr marL="514350" indent="-514350">
              <a:buNone/>
            </a:pPr>
            <a:endParaRPr lang="en-US" i="1" dirty="0">
              <a:solidFill>
                <a:schemeClr val="bg2"/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bg2"/>
                </a:solidFill>
              </a:rPr>
              <a:t>Ephesians 1:5, </a:t>
            </a:r>
            <a:r>
              <a:rPr lang="en-US" i="1" dirty="0">
                <a:solidFill>
                  <a:schemeClr val="bg2"/>
                </a:solidFill>
              </a:rPr>
              <a:t>“foreordained us unto adoption as sons </a:t>
            </a:r>
            <a:r>
              <a:rPr lang="en-US" i="1" u="sng" dirty="0">
                <a:solidFill>
                  <a:schemeClr val="bg2"/>
                </a:solidFill>
              </a:rPr>
              <a:t>through Jesus Christ</a:t>
            </a:r>
            <a:r>
              <a:rPr lang="en-US" i="1" dirty="0">
                <a:solidFill>
                  <a:schemeClr val="bg2"/>
                </a:solidFill>
              </a:rPr>
              <a:t>”</a:t>
            </a:r>
          </a:p>
          <a:p>
            <a:pPr>
              <a:buNone/>
            </a:pPr>
            <a:endParaRPr lang="en-US" i="1" dirty="0">
              <a:solidFill>
                <a:schemeClr val="bg2"/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bg2"/>
                </a:solidFill>
              </a:rPr>
              <a:t>Ephesians 1:6, </a:t>
            </a:r>
            <a:r>
              <a:rPr lang="en-US" i="1" dirty="0">
                <a:solidFill>
                  <a:schemeClr val="bg2"/>
                </a:solidFill>
              </a:rPr>
              <a:t>“his grace, which he freely bestowed on us </a:t>
            </a:r>
            <a:r>
              <a:rPr lang="en-US" i="1" u="sng" dirty="0">
                <a:solidFill>
                  <a:schemeClr val="bg2"/>
                </a:solidFill>
              </a:rPr>
              <a:t>in the Beloved</a:t>
            </a:r>
            <a:r>
              <a:rPr lang="en-US" i="1" dirty="0">
                <a:solidFill>
                  <a:schemeClr val="bg2"/>
                </a:solidFill>
              </a:rPr>
              <a:t>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algn="r"/>
            <a:fld id="{B6B77DCA-565E-40BD-807B-F1812FB3C3F1}" type="slidenum">
              <a:rPr lang="en-US" smtClean="0"/>
              <a:pPr algn="r"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19394"/>
            <a:ext cx="8839200" cy="5429179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800" b="1" dirty="0">
                <a:solidFill>
                  <a:schemeClr val="bg2"/>
                </a:solidFill>
              </a:rPr>
              <a:t>Verses 3-14 </a:t>
            </a:r>
            <a:r>
              <a:rPr lang="en-US" sz="2800" b="1" u="sng" dirty="0">
                <a:solidFill>
                  <a:schemeClr val="bg2"/>
                </a:solidFill>
              </a:rPr>
              <a:t>Seven Spiritual Blessings Named</a:t>
            </a:r>
            <a:r>
              <a:rPr lang="en-US" sz="2800" b="1" dirty="0">
                <a:solidFill>
                  <a:schemeClr val="bg2"/>
                </a:solidFill>
              </a:rPr>
              <a:t>: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>
                <a:solidFill>
                  <a:schemeClr val="bg2"/>
                </a:solidFill>
              </a:rPr>
              <a:t>Ephesians 1:7, </a:t>
            </a:r>
            <a:r>
              <a:rPr lang="en-US" sz="2800" i="1" dirty="0">
                <a:solidFill>
                  <a:schemeClr val="bg2"/>
                </a:solidFill>
              </a:rPr>
              <a:t>“Redemption </a:t>
            </a:r>
            <a:r>
              <a:rPr lang="en-US" sz="2800" i="1" u="sng" dirty="0">
                <a:solidFill>
                  <a:schemeClr val="bg2"/>
                </a:solidFill>
              </a:rPr>
              <a:t>through his blood</a:t>
            </a:r>
            <a:r>
              <a:rPr lang="en-US" sz="2800" i="1" dirty="0">
                <a:solidFill>
                  <a:schemeClr val="bg2"/>
                </a:solidFill>
              </a:rPr>
              <a:t>, the forgiveness of our trespasses”</a:t>
            </a:r>
          </a:p>
          <a:p>
            <a:pPr>
              <a:spcBef>
                <a:spcPts val="0"/>
              </a:spcBef>
              <a:buNone/>
            </a:pPr>
            <a:endParaRPr lang="en-US" sz="2800" i="1" dirty="0">
              <a:solidFill>
                <a:schemeClr val="bg2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sz="2800" dirty="0">
                <a:solidFill>
                  <a:schemeClr val="bg2"/>
                </a:solidFill>
              </a:rPr>
              <a:t>Ephesians 1:9, </a:t>
            </a:r>
            <a:r>
              <a:rPr lang="en-US" sz="2800" i="1" dirty="0">
                <a:solidFill>
                  <a:schemeClr val="bg2"/>
                </a:solidFill>
              </a:rPr>
              <a:t>“Making known unto us the mystery of his will, according to his good pleasure which he purposed </a:t>
            </a:r>
            <a:r>
              <a:rPr lang="en-US" sz="2800" i="1" u="sng" dirty="0">
                <a:solidFill>
                  <a:schemeClr val="bg2"/>
                </a:solidFill>
              </a:rPr>
              <a:t>in him</a:t>
            </a:r>
            <a:r>
              <a:rPr lang="en-US" sz="2800" i="1" dirty="0">
                <a:solidFill>
                  <a:schemeClr val="bg2"/>
                </a:solidFill>
              </a:rPr>
              <a:t>”</a:t>
            </a:r>
          </a:p>
          <a:p>
            <a:pPr>
              <a:spcBef>
                <a:spcPts val="0"/>
              </a:spcBef>
              <a:buNone/>
            </a:pPr>
            <a:endParaRPr lang="en-US" sz="2800" i="1" dirty="0">
              <a:solidFill>
                <a:schemeClr val="bg2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sz="2800" dirty="0">
                <a:solidFill>
                  <a:schemeClr val="bg2"/>
                </a:solidFill>
              </a:rPr>
              <a:t>Ephesians 1:11, </a:t>
            </a:r>
            <a:r>
              <a:rPr lang="en-US" sz="2800" i="1" dirty="0">
                <a:solidFill>
                  <a:schemeClr val="bg2"/>
                </a:solidFill>
              </a:rPr>
              <a:t>“</a:t>
            </a:r>
            <a:r>
              <a:rPr lang="en-US" sz="2800" i="1" u="sng" dirty="0">
                <a:solidFill>
                  <a:schemeClr val="bg2"/>
                </a:solidFill>
              </a:rPr>
              <a:t>in whom</a:t>
            </a:r>
            <a:r>
              <a:rPr lang="en-US" sz="2800" i="1" dirty="0">
                <a:solidFill>
                  <a:schemeClr val="bg2"/>
                </a:solidFill>
              </a:rPr>
              <a:t> also we were made a heritage”</a:t>
            </a:r>
          </a:p>
          <a:p>
            <a:pPr>
              <a:spcBef>
                <a:spcPts val="0"/>
              </a:spcBef>
              <a:buNone/>
            </a:pPr>
            <a:endParaRPr lang="en-US" sz="2800" i="1" dirty="0">
              <a:solidFill>
                <a:schemeClr val="bg2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sz="2800" dirty="0">
                <a:solidFill>
                  <a:schemeClr val="bg2"/>
                </a:solidFill>
              </a:rPr>
              <a:t>Ephesians 1:13, </a:t>
            </a:r>
            <a:r>
              <a:rPr lang="en-US" sz="2800" i="1" dirty="0">
                <a:solidFill>
                  <a:schemeClr val="bg2"/>
                </a:solidFill>
              </a:rPr>
              <a:t>“</a:t>
            </a:r>
            <a:r>
              <a:rPr lang="en-US" sz="2800" i="1" u="sng" dirty="0">
                <a:solidFill>
                  <a:schemeClr val="bg2"/>
                </a:solidFill>
              </a:rPr>
              <a:t>in whom</a:t>
            </a:r>
            <a:r>
              <a:rPr lang="en-US" sz="2800" i="1" dirty="0">
                <a:solidFill>
                  <a:schemeClr val="bg2"/>
                </a:solidFill>
              </a:rPr>
              <a:t> ye also, having heard the word of the truth, the gospel of your salvation, — </a:t>
            </a:r>
            <a:r>
              <a:rPr lang="en-US" sz="2800" i="1" u="sng" dirty="0">
                <a:solidFill>
                  <a:schemeClr val="bg2"/>
                </a:solidFill>
              </a:rPr>
              <a:t>in whom</a:t>
            </a:r>
            <a:r>
              <a:rPr lang="en-US" sz="2800" i="1" dirty="0">
                <a:solidFill>
                  <a:schemeClr val="bg2"/>
                </a:solidFill>
              </a:rPr>
              <a:t>, having also believed, ye were sealed with the Holy Spirit of promise”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algn="r"/>
            <a:fld id="{B6B77DCA-565E-40BD-807B-F1812FB3C3F1}" type="slidenum">
              <a:rPr lang="en-US" smtClean="0"/>
              <a:pPr algn="r"/>
              <a:t>5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133F93B-ACCB-B5C2-D88B-3DF15B857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043" y="228600"/>
            <a:ext cx="7324726" cy="1329595"/>
          </a:xfrm>
        </p:spPr>
        <p:txBody>
          <a:bodyPr wrap="square">
            <a:spAutoFit/>
          </a:bodyPr>
          <a:lstStyle/>
          <a:p>
            <a:pPr algn="l"/>
            <a:r>
              <a:rPr lang="en-US" b="1" dirty="0">
                <a:effectLst/>
              </a:rPr>
              <a:t>Paul’s Prayer For The Ephesians</a:t>
            </a:r>
            <a:br>
              <a:rPr lang="en-US" b="1" dirty="0"/>
            </a:br>
            <a:r>
              <a:rPr lang="en-US" cap="none" dirty="0" err="1"/>
              <a:t>E</a:t>
            </a:r>
            <a:r>
              <a:rPr lang="en-US" b="0" cap="none" dirty="0" err="1">
                <a:effectLst/>
              </a:rPr>
              <a:t>phesians</a:t>
            </a:r>
            <a:r>
              <a:rPr lang="en-US" b="0" dirty="0">
                <a:effectLst/>
              </a:rPr>
              <a:t> 1:15-20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92641"/>
            <a:ext cx="7620000" cy="4684359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600" b="1" dirty="0">
                <a:solidFill>
                  <a:schemeClr val="bg2"/>
                </a:solidFill>
              </a:rPr>
              <a:t>Paul recognizes the faith and love of the Ephesians. 1:15-16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/>
              <a:t>Heard of your faith. Colossians 1:4; </a:t>
            </a:r>
            <a:br>
              <a:rPr lang="en-US" sz="3200" dirty="0"/>
            </a:br>
            <a:r>
              <a:rPr lang="en-US" sz="3200" dirty="0"/>
              <a:t>1 Thessalonians. 1:2-3, 8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/>
              <a:t>Heard of your love. John 13:34-35;</a:t>
            </a:r>
            <a:br>
              <a:rPr lang="en-US" sz="3200" dirty="0"/>
            </a:br>
            <a:r>
              <a:rPr lang="en-US" sz="3200" dirty="0"/>
              <a:t>Romans 12:9ff; 1 John 4:20</a:t>
            </a:r>
          </a:p>
          <a:p>
            <a:pPr>
              <a:buNone/>
            </a:pPr>
            <a:endParaRPr lang="en-US" sz="3600" dirty="0">
              <a:solidFill>
                <a:schemeClr val="bg2"/>
              </a:solidFill>
            </a:endParaRPr>
          </a:p>
          <a:p>
            <a:pPr>
              <a:buNone/>
            </a:pPr>
            <a:r>
              <a:rPr lang="en-US" sz="3600" i="1" dirty="0">
                <a:solidFill>
                  <a:schemeClr val="bg2"/>
                </a:solidFill>
              </a:rPr>
              <a:t>“</a:t>
            </a:r>
            <a:r>
              <a:rPr lang="en-US" sz="3600" b="1" i="1" dirty="0">
                <a:solidFill>
                  <a:schemeClr val="bg2"/>
                </a:solidFill>
              </a:rPr>
              <a:t>Cease not to give thanks for you</a:t>
            </a:r>
            <a:r>
              <a:rPr lang="en-US" sz="3600" i="1" dirty="0">
                <a:solidFill>
                  <a:schemeClr val="bg2"/>
                </a:solidFill>
              </a:rPr>
              <a:t> …”</a:t>
            </a:r>
            <a:br>
              <a:rPr lang="en-US" sz="3600" i="1" dirty="0">
                <a:solidFill>
                  <a:schemeClr val="bg2"/>
                </a:solidFill>
              </a:rPr>
            </a:br>
            <a:r>
              <a:rPr lang="en-US" sz="3600" b="1" dirty="0">
                <a:solidFill>
                  <a:schemeClr val="bg2"/>
                </a:solidFill>
              </a:rPr>
              <a:t>Romans 1:8ff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algn="r"/>
            <a:fld id="{B6B77DCA-565E-40BD-807B-F1812FB3C3F1}" type="slidenum">
              <a:rPr lang="en-US" smtClean="0"/>
              <a:pPr algn="r"/>
              <a:t>6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001674-42A3-F10C-7518-FA0298B06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043" y="228600"/>
            <a:ext cx="7324726" cy="1329595"/>
          </a:xfrm>
        </p:spPr>
        <p:txBody>
          <a:bodyPr wrap="square">
            <a:spAutoFit/>
          </a:bodyPr>
          <a:lstStyle/>
          <a:p>
            <a:pPr algn="l"/>
            <a:r>
              <a:rPr lang="en-US" b="1" dirty="0">
                <a:effectLst/>
              </a:rPr>
              <a:t>Paul’s Prayer For The Ephesians</a:t>
            </a:r>
            <a:br>
              <a:rPr lang="en-US" b="1" dirty="0"/>
            </a:br>
            <a:r>
              <a:rPr lang="en-US" cap="none" dirty="0" err="1"/>
              <a:t>E</a:t>
            </a:r>
            <a:r>
              <a:rPr lang="en-US" b="0" cap="none" dirty="0" err="1">
                <a:effectLst/>
              </a:rPr>
              <a:t>phesians</a:t>
            </a:r>
            <a:r>
              <a:rPr lang="en-US" b="0" dirty="0">
                <a:effectLst/>
              </a:rPr>
              <a:t> 1:15-20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726469"/>
            <a:ext cx="8915400" cy="4750531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bg2"/>
                </a:solidFill>
              </a:rPr>
              <a:t>That they might know God. (1:17)</a:t>
            </a:r>
          </a:p>
          <a:p>
            <a:pPr>
              <a:spcBef>
                <a:spcPts val="0"/>
              </a:spcBef>
            </a:pPr>
            <a:r>
              <a:rPr lang="en-US" sz="3300" dirty="0"/>
              <a:t>Titus 1:16, </a:t>
            </a:r>
            <a:r>
              <a:rPr lang="en-US" sz="3300" i="1" dirty="0"/>
              <a:t>“They profess that they know God; but by their works they deny him, being abominable, and disobedient, and unto every good work reprobate.”</a:t>
            </a:r>
          </a:p>
          <a:p>
            <a:pPr>
              <a:spcBef>
                <a:spcPts val="0"/>
              </a:spcBef>
            </a:pPr>
            <a:r>
              <a:rPr lang="en-US" sz="3500" dirty="0"/>
              <a:t>Essential to eternal life. John 17:3</a:t>
            </a:r>
          </a:p>
          <a:p>
            <a:pPr>
              <a:spcBef>
                <a:spcPts val="0"/>
              </a:spcBef>
            </a:pPr>
            <a:r>
              <a:rPr lang="en-US" sz="3500" dirty="0"/>
              <a:t>Failure to know God leads to everlasting destruction! 2 Thessalonians 1:7-9</a:t>
            </a:r>
          </a:p>
          <a:p>
            <a:pPr>
              <a:spcBef>
                <a:spcPts val="0"/>
              </a:spcBef>
            </a:pPr>
            <a:r>
              <a:rPr lang="en-US" sz="3500" dirty="0"/>
              <a:t>This knowledge comes through close personal association with God. cf. 2 Timothy 1:12ff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algn="r"/>
            <a:fld id="{B6B77DCA-565E-40BD-807B-F1812FB3C3F1}" type="slidenum">
              <a:rPr lang="en-US" smtClean="0"/>
              <a:pPr algn="r"/>
              <a:t>7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0F77B69-72C6-9061-1E60-30223E7A5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043" y="228600"/>
            <a:ext cx="7324726" cy="1329595"/>
          </a:xfrm>
        </p:spPr>
        <p:txBody>
          <a:bodyPr wrap="square">
            <a:spAutoFit/>
          </a:bodyPr>
          <a:lstStyle/>
          <a:p>
            <a:pPr algn="l"/>
            <a:r>
              <a:rPr lang="en-US" b="1" dirty="0">
                <a:effectLst/>
              </a:rPr>
              <a:t>Paul’s Prayer For The Ephesians</a:t>
            </a:r>
            <a:br>
              <a:rPr lang="en-US" b="1" dirty="0"/>
            </a:br>
            <a:r>
              <a:rPr lang="en-US" cap="none" dirty="0" err="1"/>
              <a:t>E</a:t>
            </a:r>
            <a:r>
              <a:rPr lang="en-US" b="0" cap="none" dirty="0" err="1">
                <a:effectLst/>
              </a:rPr>
              <a:t>phesians</a:t>
            </a:r>
            <a:r>
              <a:rPr lang="en-US" b="0" dirty="0">
                <a:effectLst/>
              </a:rPr>
              <a:t> 1:15-20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062651"/>
          </a:xfrm>
          <a:noFill/>
        </p:spPr>
        <p:txBody>
          <a:bodyPr>
            <a:spAutoFit/>
          </a:bodyPr>
          <a:lstStyle/>
          <a:p>
            <a:pPr>
              <a:buNone/>
            </a:pPr>
            <a:r>
              <a:rPr lang="en-US" sz="3200" u="sng" dirty="0"/>
              <a:t>This knowledge of God</a:t>
            </a:r>
            <a:r>
              <a:rPr lang="en-US" sz="3200" dirty="0"/>
              <a:t> comes by</a:t>
            </a:r>
            <a:br>
              <a:rPr lang="en-US" sz="3200" dirty="0"/>
            </a:br>
            <a:r>
              <a:rPr lang="en-US" sz="3200" b="1" i="1" dirty="0">
                <a:solidFill>
                  <a:schemeClr val="bg2"/>
                </a:solidFill>
              </a:rPr>
              <a:t>“a Spirit of wisdom and Revelation”</a:t>
            </a:r>
            <a:r>
              <a:rPr lang="en-US" sz="3200" b="1" dirty="0">
                <a:solidFill>
                  <a:schemeClr val="bg2"/>
                </a:solidFill>
              </a:rPr>
              <a:t> (1:17) 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chemeClr val="bg2"/>
                </a:solidFill>
              </a:rPr>
              <a:t>cf. Colossians 1:9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/>
              <a:t>Through study of God’s word.</a:t>
            </a:r>
            <a:br>
              <a:rPr lang="en-US" sz="3600" dirty="0"/>
            </a:br>
            <a:r>
              <a:rPr lang="en-US" sz="3600" dirty="0"/>
              <a:t>Psalms 119:105, 130</a:t>
            </a:r>
          </a:p>
          <a:p>
            <a:pPr lvl="1"/>
            <a:r>
              <a:rPr lang="en-US" sz="3200" dirty="0"/>
              <a:t>Requires a love of truth. 2 Thessalonians 2:10ff</a:t>
            </a:r>
          </a:p>
          <a:p>
            <a:pPr lvl="1"/>
            <a:r>
              <a:rPr lang="en-US" sz="3200" dirty="0"/>
              <a:t>Requires diligence. Ephesians 3:3-4; 4:3-6</a:t>
            </a:r>
          </a:p>
          <a:p>
            <a:pPr lvl="1"/>
            <a:r>
              <a:rPr lang="en-US" sz="3200" dirty="0"/>
              <a:t>Requires putting off, putting on. Ephesians 4:20ff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algn="r"/>
            <a:fld id="{B6B77DCA-565E-40BD-807B-F1812FB3C3F1}" type="slidenum">
              <a:rPr lang="en-US" smtClean="0"/>
              <a:pPr algn="r"/>
              <a:t>8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4C4E3A7-3BC6-666E-E9C5-3BBB86BB4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043" y="228600"/>
            <a:ext cx="7324726" cy="1329595"/>
          </a:xfrm>
        </p:spPr>
        <p:txBody>
          <a:bodyPr wrap="square">
            <a:spAutoFit/>
          </a:bodyPr>
          <a:lstStyle/>
          <a:p>
            <a:pPr algn="l"/>
            <a:r>
              <a:rPr lang="en-US" b="1" dirty="0">
                <a:effectLst/>
              </a:rPr>
              <a:t>Paul’s Prayer For The Ephesians</a:t>
            </a:r>
            <a:br>
              <a:rPr lang="en-US" b="1" dirty="0"/>
            </a:br>
            <a:r>
              <a:rPr lang="en-US" cap="none" dirty="0" err="1"/>
              <a:t>E</a:t>
            </a:r>
            <a:r>
              <a:rPr lang="en-US" b="0" cap="none" dirty="0" err="1">
                <a:effectLst/>
              </a:rPr>
              <a:t>phesians</a:t>
            </a:r>
            <a:r>
              <a:rPr lang="en-US" b="0" dirty="0">
                <a:effectLst/>
              </a:rPr>
              <a:t> 1:15-20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35573"/>
            <a:ext cx="8534400" cy="4536627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u="sng" dirty="0">
                <a:solidFill>
                  <a:schemeClr val="bg2"/>
                </a:solidFill>
              </a:rPr>
              <a:t>That they may know </a:t>
            </a:r>
            <a:r>
              <a:rPr lang="en-US" sz="3600" b="1" i="1" dirty="0">
                <a:solidFill>
                  <a:schemeClr val="bg2"/>
                </a:solidFill>
              </a:rPr>
              <a:t>“… His calling.” (1:18)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Requires that their eyes be open.</a:t>
            </a:r>
            <a:br>
              <a:rPr lang="en-US" dirty="0"/>
            </a:br>
            <a:r>
              <a:rPr lang="en-US" dirty="0"/>
              <a:t>cf. Acts 26:18; Matthew 13:15f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Called by the gospel. 2 Thessalonians 2:14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Called into His own kingdom and glory. </a:t>
            </a:r>
            <a:br>
              <a:rPr lang="en-US" dirty="0"/>
            </a:br>
            <a:r>
              <a:rPr lang="en-US" dirty="0"/>
              <a:t>1 Thessalonians 2:10-12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Called into God’s marvelous light. 1 Peter 2:9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Called out of kingdom of darkness into the Kingdom of Christ. Colossians 1:13-14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pPr algn="r"/>
            <a:fld id="{B6B77DCA-565E-40BD-807B-F1812FB3C3F1}" type="slidenum">
              <a:rPr lang="en-US" smtClean="0"/>
              <a:pPr algn="r"/>
              <a:t>9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DD12FF7-E3DE-7920-2CF8-EA203AB7C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043" y="228600"/>
            <a:ext cx="7324726" cy="1329595"/>
          </a:xfrm>
        </p:spPr>
        <p:txBody>
          <a:bodyPr wrap="square">
            <a:spAutoFit/>
          </a:bodyPr>
          <a:lstStyle/>
          <a:p>
            <a:pPr algn="l"/>
            <a:r>
              <a:rPr lang="en-US" b="1" dirty="0">
                <a:effectLst/>
              </a:rPr>
              <a:t>Paul’s Prayer For The Ephesians</a:t>
            </a:r>
            <a:br>
              <a:rPr lang="en-US" b="1" dirty="0"/>
            </a:br>
            <a:r>
              <a:rPr lang="en-US" cap="none" dirty="0" err="1"/>
              <a:t>E</a:t>
            </a:r>
            <a:r>
              <a:rPr lang="en-US" b="0" cap="none" dirty="0" err="1">
                <a:effectLst/>
              </a:rPr>
              <a:t>phesians</a:t>
            </a:r>
            <a:r>
              <a:rPr lang="en-US" b="0" dirty="0">
                <a:effectLst/>
              </a:rPr>
              <a:t> 1:15-20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Theme17">
  <a:themeElements>
    <a:clrScheme name="5-00332 CSO Summit 2008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ECDFA7"/>
      </a:accent1>
      <a:accent2>
        <a:srgbClr val="4F6E9B"/>
      </a:accent2>
      <a:accent3>
        <a:srgbClr val="936553"/>
      </a:accent3>
      <a:accent4>
        <a:srgbClr val="88A17B"/>
      </a:accent4>
      <a:accent5>
        <a:srgbClr val="B8977E"/>
      </a:accent5>
      <a:accent6>
        <a:srgbClr val="99B5D3"/>
      </a:accent6>
      <a:hlink>
        <a:srgbClr val="050595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4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dirty="0" err="1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heme17" id="{6C6C4A6E-9A3E-4319-87A1-D7420EBA1527}" vid="{827AC071-4273-4F69-BBB3-61933489B5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Theme17</Template>
  <TotalTime>4109</TotalTime>
  <Words>1200</Words>
  <Application>Microsoft Office PowerPoint</Application>
  <PresentationFormat>On-screen Show (4:3)</PresentationFormat>
  <Paragraphs>123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Theme17</vt:lpstr>
      <vt:lpstr>Paul’s First Prayer For The Ephesians</vt:lpstr>
      <vt:lpstr>Paul often prays for the saints. </vt:lpstr>
      <vt:lpstr>Paul often prays for the saints. </vt:lpstr>
      <vt:lpstr>Paul’s Prayer For The Ephesians Ephesians 1:15-20</vt:lpstr>
      <vt:lpstr>Paul’s Prayer For The Ephesians Ephesians 1:15-20</vt:lpstr>
      <vt:lpstr>Paul’s Prayer For The Ephesians Ephesians 1:15-20</vt:lpstr>
      <vt:lpstr>Paul’s Prayer For The Ephesians Ephesians 1:15-20</vt:lpstr>
      <vt:lpstr>Paul’s Prayer For The Ephesians Ephesians 1:15-20</vt:lpstr>
      <vt:lpstr>Paul’s Prayer For The Ephesians Ephesians 1:15-20</vt:lpstr>
      <vt:lpstr>Paul’s Prayer For The Ephesians Ephesians 1:15-20</vt:lpstr>
      <vt:lpstr>Paul’s Prayer For The Ephesians Ephesians 1:15-20</vt:lpstr>
      <vt:lpstr>Paul’s Prayer For The Ephesians Ephesians 1:15-20</vt:lpstr>
      <vt:lpstr>Paul’s Prayer For The Ephesians Ephesians 1:15-20</vt:lpstr>
      <vt:lpstr>Paul’s Prayer For The Ephesians Ephesians 1:15-20</vt:lpstr>
      <vt:lpstr>Paul’s Prayer For US</vt:lpstr>
      <vt:lpstr>God’s Desire For Us</vt:lpstr>
      <vt:lpstr>Have you been “made alive together with Christ”? Ephesians 2:5-6; Colossians 2:12-13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Paul's First Prayer For The Ephesians (5)</dc:title>
  <dc:creator>Micky Galloway</dc:creator>
  <cp:lastModifiedBy>Richard Lidh</cp:lastModifiedBy>
  <cp:revision>39</cp:revision>
  <cp:lastPrinted>2023-04-30T03:19:38Z</cp:lastPrinted>
  <dcterms:created xsi:type="dcterms:W3CDTF">2013-06-01T21:17:56Z</dcterms:created>
  <dcterms:modified xsi:type="dcterms:W3CDTF">2023-04-30T03:54:16Z</dcterms:modified>
</cp:coreProperties>
</file>